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63" r:id="rId2"/>
    <p:sldId id="256" r:id="rId3"/>
    <p:sldId id="262" r:id="rId4"/>
    <p:sldId id="257" r:id="rId5"/>
    <p:sldId id="260" r:id="rId6"/>
    <p:sldId id="261" r:id="rId7"/>
    <p:sldId id="258" r:id="rId8"/>
    <p:sldId id="264" r:id="rId9"/>
    <p:sldId id="259" r:id="rId10"/>
    <p:sldId id="265" r:id="rId11"/>
    <p:sldId id="266"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42" d="100"/>
          <a:sy n="42" d="100"/>
        </p:scale>
        <p:origin x="-720"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5" name="Rounded Rectangle 14"/>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Rounded Rectangle 9"/>
          <p:cNvSpPr/>
          <p:nvPr/>
        </p:nvSpPr>
        <p:spPr>
          <a:xfrm>
            <a:off x="418596" y="434162"/>
            <a:ext cx="8306809" cy="3108960"/>
          </a:xfrm>
          <a:prstGeom prst="roundRect">
            <a:avLst>
              <a:gd name="adj" fmla="val 4578"/>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Title 4"/>
          <p:cNvSpPr>
            <a:spLocks noGrp="1"/>
          </p:cNvSpPr>
          <p:nvPr>
            <p:ph type="ctrTitle"/>
          </p:nvPr>
        </p:nvSpPr>
        <p:spPr>
          <a:xfrm>
            <a:off x="722376" y="1820206"/>
            <a:ext cx="7772400" cy="1828800"/>
          </a:xfrm>
        </p:spPr>
        <p:txBody>
          <a:bodyPr lIns="45720" rIns="45720" bIns="45720"/>
          <a:lstStyle>
            <a:lvl1pPr algn="r">
              <a:defRPr sz="4500" b="1">
                <a:solidFill>
                  <a:schemeClr val="accent1">
                    <a:tint val="88000"/>
                    <a:satMod val="150000"/>
                  </a:schemeClr>
                </a:solidFill>
                <a:effectLst>
                  <a:outerShdw blurRad="53975" dist="22860" dir="5400000" algn="tl" rotWithShape="0">
                    <a:srgbClr val="000000">
                      <a:alpha val="55000"/>
                    </a:srgbClr>
                  </a:outerShdw>
                </a:effectLst>
              </a:defRPr>
            </a:lvl1pPr>
            <a:extLst/>
          </a:lstStyle>
          <a:p>
            <a:r>
              <a:rPr kumimoji="0" lang="en-US" smtClean="0"/>
              <a:t>Click to edit Master title style</a:t>
            </a:r>
            <a:endParaRPr kumimoji="0" lang="en-US"/>
          </a:p>
        </p:txBody>
      </p:sp>
      <p:sp>
        <p:nvSpPr>
          <p:cNvPr id="20" name="Subtitle 19"/>
          <p:cNvSpPr>
            <a:spLocks noGrp="1"/>
          </p:cNvSpPr>
          <p:nvPr>
            <p:ph type="subTitle" idx="1"/>
          </p:nvPr>
        </p:nvSpPr>
        <p:spPr>
          <a:xfrm>
            <a:off x="722376" y="3685032"/>
            <a:ext cx="7772400" cy="914400"/>
          </a:xfrm>
        </p:spPr>
        <p:txBody>
          <a:bodyPr lIns="182880" tIns="0"/>
          <a:lstStyle>
            <a:lvl1pPr marL="36576" indent="0" algn="r">
              <a:spcBef>
                <a:spcPts val="0"/>
              </a:spcBef>
              <a:buNone/>
              <a:defRPr sz="2000">
                <a:solidFill>
                  <a:schemeClr val="bg2">
                    <a:shade val="2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19" name="Date Placeholder 18"/>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11" name="Slide Number Placeholder 10"/>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502920" y="4983480"/>
            <a:ext cx="8183880" cy="1051560"/>
          </a:xfrm>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502920" y="530352"/>
            <a:ext cx="8183880" cy="4187952"/>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533404"/>
            <a:ext cx="1981200" cy="5257799"/>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533400" y="533402"/>
            <a:ext cx="5943600" cy="525780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02920" y="4983480"/>
            <a:ext cx="8183880" cy="1051560"/>
          </a:xfrm>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a:xfrm>
            <a:off x="502920" y="530352"/>
            <a:ext cx="8183880" cy="4187952"/>
          </a:xfrm>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14" name="Rounded Rectangle 13"/>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Rounded Rectangle 10"/>
          <p:cNvSpPr/>
          <p:nvPr/>
        </p:nvSpPr>
        <p:spPr>
          <a:xfrm>
            <a:off x="418596" y="434162"/>
            <a:ext cx="8306809" cy="4341329"/>
          </a:xfrm>
          <a:prstGeom prst="roundRect">
            <a:avLst>
              <a:gd name="adj" fmla="val 2127"/>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468344" y="4928616"/>
            <a:ext cx="8183880" cy="676656"/>
          </a:xfrm>
        </p:spPr>
        <p:txBody>
          <a:bodyPr lIns="91440" bIns="0" anchor="b"/>
          <a:lstStyle>
            <a:lvl1pPr algn="l">
              <a:buNone/>
              <a:defRPr sz="3600" b="0" cap="none" baseline="0">
                <a:solidFill>
                  <a:schemeClr val="bg2">
                    <a:shade val="25000"/>
                  </a:schemeClr>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68344" y="5624484"/>
            <a:ext cx="8183880" cy="420624"/>
          </a:xfrm>
        </p:spPr>
        <p:txBody>
          <a:bodyPr lIns="118872" tIns="0" anchor="t"/>
          <a:lstStyle>
            <a:lvl1pPr marL="0" marR="36576" indent="0" algn="l">
              <a:spcBef>
                <a:spcPts val="0"/>
              </a:spcBef>
              <a:spcAft>
                <a:spcPts val="0"/>
              </a:spcAft>
              <a:buNone/>
              <a:defRPr sz="1800" b="0">
                <a:solidFill>
                  <a:schemeClr val="accent1">
                    <a:shade val="50000"/>
                    <a:satMod val="110000"/>
                  </a:schemeClr>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514352" y="530352"/>
            <a:ext cx="3931920" cy="4389120"/>
          </a:xfrm>
        </p:spPr>
        <p:txBody>
          <a:bodyPr/>
          <a:lstStyle>
            <a:lvl1pPr>
              <a:defRPr sz="2600"/>
            </a:lvl1pPr>
            <a:lvl2pPr>
              <a:defRPr sz="22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755360" y="530352"/>
            <a:ext cx="3931920" cy="4389120"/>
          </a:xfrm>
        </p:spPr>
        <p:txBody>
          <a:bodyPr/>
          <a:lstStyle>
            <a:lvl1pPr>
              <a:defRPr sz="2600"/>
            </a:lvl1pPr>
            <a:lvl2pPr>
              <a:defRPr sz="22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02920" y="4983480"/>
            <a:ext cx="8183880" cy="1051560"/>
          </a:xfrm>
        </p:spPr>
        <p:txBody>
          <a:bodyPr anchor="b"/>
          <a:lstStyle>
            <a:lvl1pPr>
              <a:defRPr b="1"/>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607224" y="579438"/>
            <a:ext cx="3931920" cy="792162"/>
          </a:xfrm>
        </p:spPr>
        <p:txBody>
          <a:bodyPr lIns="146304" anchor="ctr"/>
          <a:lstStyle>
            <a:lvl1pPr marL="0" indent="0" algn="l">
              <a:buNone/>
              <a:defRPr sz="2400" b="1">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52169" y="579438"/>
            <a:ext cx="3931920" cy="792162"/>
          </a:xfrm>
        </p:spPr>
        <p:txBody>
          <a:bodyPr lIns="137160" anchor="ctr"/>
          <a:lstStyle>
            <a:lvl1pPr marL="0" indent="0" algn="l">
              <a:buNone/>
              <a:defRPr sz="2400" b="1">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607224" y="1447800"/>
            <a:ext cx="3931920" cy="3489960"/>
          </a:xfrm>
        </p:spPr>
        <p:txBody>
          <a:bodyPr anchor="t"/>
          <a:lstStyle>
            <a:lvl1pPr algn="l">
              <a:defRPr sz="2400"/>
            </a:lvl1pPr>
            <a:lvl2pPr algn="l">
              <a:defRPr sz="2000"/>
            </a:lvl2pPr>
            <a:lvl3pPr algn="l">
              <a:defRPr sz="1800"/>
            </a:lvl3pPr>
            <a:lvl4pPr algn="l">
              <a:defRPr sz="1600"/>
            </a:lvl4pPr>
            <a:lvl5pPr algn="l">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52169" y="1447800"/>
            <a:ext cx="3931920" cy="3489960"/>
          </a:xfrm>
        </p:spPr>
        <p:txBody>
          <a:bodyPr anchor="t"/>
          <a:lstStyle>
            <a:lvl1pPr algn="l">
              <a:defRPr sz="2400"/>
            </a:lvl1pPr>
            <a:lvl2pPr algn="l">
              <a:defRPr sz="2000"/>
            </a:lvl2pPr>
            <a:lvl3pPr algn="l">
              <a:defRPr sz="1800"/>
            </a:lvl3pPr>
            <a:lvl4pPr algn="l">
              <a:defRPr sz="1600"/>
            </a:lvl4pPr>
            <a:lvl5pPr algn="l">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7" name="Rounded Rectangle 6"/>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Date Placeholder 1"/>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3" name="Footer Placeholder 2"/>
          <p:cNvSpPr>
            <a:spLocks noGrp="1"/>
          </p:cNvSpPr>
          <p:nvPr>
            <p:ph type="ftr" sz="quarter" idx="11"/>
          </p:nvPr>
        </p:nvSpPr>
        <p:spPr/>
        <p:txBody>
          <a:bodyPr/>
          <a:lstStyle>
            <a:extLst/>
          </a:lstStyle>
          <a:p>
            <a:endParaRPr lang="en-US"/>
          </a:p>
        </p:txBody>
      </p:sp>
      <p:sp>
        <p:nvSpPr>
          <p:cNvPr id="4" name="Slide Number Placeholder 3"/>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38784" y="533400"/>
            <a:ext cx="2971800" cy="914400"/>
          </a:xfrm>
        </p:spPr>
        <p:txBody>
          <a:bodyPr anchor="b"/>
          <a:lstStyle>
            <a:lvl1pPr algn="l">
              <a:buNone/>
              <a:defRPr sz="2200" b="1">
                <a:solidFill>
                  <a:schemeClr val="accent1"/>
                </a:solidFill>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5538847" y="1447802"/>
            <a:ext cx="2971800" cy="4206112"/>
          </a:xfrm>
        </p:spPr>
        <p:txBody>
          <a:bodyPr lIns="91440"/>
          <a:lstStyle>
            <a:lvl1pPr marL="18288" marR="18288" indent="0">
              <a:spcBef>
                <a:spcPts val="0"/>
              </a:spcBef>
              <a:buNone/>
              <a:defRPr sz="1400">
                <a:solidFill>
                  <a:schemeClr val="tx1"/>
                </a:solidFill>
              </a:defRPr>
            </a:lvl1pPr>
            <a:lvl2pPr>
              <a:buNone/>
              <a:defRPr sz="1200">
                <a:solidFill>
                  <a:schemeClr val="tx1"/>
                </a:solidFill>
              </a:defRPr>
            </a:lvl2pPr>
            <a:lvl3pPr>
              <a:buNone/>
              <a:defRPr sz="1000">
                <a:solidFill>
                  <a:schemeClr val="tx1"/>
                </a:solidFill>
              </a:defRPr>
            </a:lvl3pPr>
            <a:lvl4pPr>
              <a:buNone/>
              <a:defRPr sz="900">
                <a:solidFill>
                  <a:schemeClr val="tx1"/>
                </a:solidFill>
              </a:defRPr>
            </a:lvl4pPr>
            <a:lvl5pPr>
              <a:buNone/>
              <a:defRPr sz="900">
                <a:solidFill>
                  <a:schemeClr val="tx1"/>
                </a:solidFill>
              </a:defRPr>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1"/>
          </p:nvPr>
        </p:nvSpPr>
        <p:spPr>
          <a:xfrm>
            <a:off x="761372" y="930144"/>
            <a:ext cx="4626159" cy="4724402"/>
          </a:xfrm>
        </p:spPr>
        <p:txBody>
          <a:bodyPr/>
          <a:lstStyle>
            <a:lvl1pPr>
              <a:defRPr sz="2800">
                <a:solidFill>
                  <a:schemeClr val="tx1"/>
                </a:solidFill>
              </a:defRPr>
            </a:lvl1pPr>
            <a:lvl2pPr>
              <a:defRPr sz="2600">
                <a:solidFill>
                  <a:schemeClr val="tx1"/>
                </a:solidFill>
              </a:defRPr>
            </a:lvl2pPr>
            <a:lvl3pPr>
              <a:defRPr sz="2400">
                <a:solidFill>
                  <a:schemeClr val="tx1"/>
                </a:solidFill>
              </a:defRPr>
            </a:lvl3pPr>
            <a:lvl4pPr>
              <a:defRPr sz="2000">
                <a:solidFill>
                  <a:schemeClr val="tx1"/>
                </a:solidFill>
              </a:defRPr>
            </a:lvl4pPr>
            <a:lvl5pPr>
              <a:defRPr sz="2000">
                <a:solidFill>
                  <a:schemeClr val="tx1"/>
                </a:solidFill>
              </a:defRPr>
            </a:lvl5pPr>
            <a:lvl6pPr>
              <a:buNone/>
              <a:defRPr/>
            </a:lvl6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4C2BAE84-BD3C-47AF-94D4-6BF6277D525C}"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5" name="Rounded Rectangle 14"/>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Round Single Corner Rectangle 10"/>
          <p:cNvSpPr/>
          <p:nvPr/>
        </p:nvSpPr>
        <p:spPr>
          <a:xfrm>
            <a:off x="6400800" y="434162"/>
            <a:ext cx="2324605" cy="4343400"/>
          </a:xfrm>
          <a:prstGeom prst="round1Rect">
            <a:avLst>
              <a:gd name="adj" fmla="val 2748"/>
            </a:avLst>
          </a:prstGeom>
          <a:solidFill>
            <a:srgbClr val="1C1C1C"/>
          </a:soli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457200" y="5012056"/>
            <a:ext cx="8229600" cy="1051560"/>
          </a:xfrm>
        </p:spPr>
        <p:txBody>
          <a:bodyPr anchor="t"/>
          <a:lstStyle>
            <a:lvl1pPr algn="l">
              <a:buNone/>
              <a:defRPr sz="3600" b="0">
                <a:solidFill>
                  <a:schemeClr val="bg2">
                    <a:shade val="25000"/>
                  </a:schemeClr>
                </a:solidFill>
                <a:effectLst/>
              </a:defRPr>
            </a:lvl1pPr>
            <a:extLst/>
          </a:lstStyle>
          <a:p>
            <a:r>
              <a:rPr kumimoji="0" lang="en-US" smtClean="0"/>
              <a:t>Click to edit Master title style</a:t>
            </a:r>
            <a:endParaRPr kumimoji="0" lang="en-US"/>
          </a:p>
        </p:txBody>
      </p:sp>
      <p:sp>
        <p:nvSpPr>
          <p:cNvPr id="4" name="Text Placeholder 3"/>
          <p:cNvSpPr>
            <a:spLocks noGrp="1"/>
          </p:cNvSpPr>
          <p:nvPr>
            <p:ph type="body" sz="half" idx="2"/>
          </p:nvPr>
        </p:nvSpPr>
        <p:spPr bwMode="grayWhite">
          <a:xfrm>
            <a:off x="6462712" y="533400"/>
            <a:ext cx="2240280" cy="4211480"/>
          </a:xfrm>
        </p:spPr>
        <p:txBody>
          <a:bodyPr lIns="91440"/>
          <a:lstStyle>
            <a:lvl1pPr marL="45720" indent="0" algn="l">
              <a:spcBef>
                <a:spcPts val="0"/>
              </a:spcBef>
              <a:buNone/>
              <a:defRPr sz="1400">
                <a:solidFill>
                  <a:srgbClr val="FFFFFF"/>
                </a:solidFill>
              </a:defRPr>
            </a:lvl1pPr>
            <a:lvl2pPr>
              <a:defRPr sz="1200">
                <a:solidFill>
                  <a:srgbClr val="FFFFFF"/>
                </a:solidFill>
              </a:defRPr>
            </a:lvl2pPr>
            <a:lvl3pPr>
              <a:defRPr sz="1000">
                <a:solidFill>
                  <a:srgbClr val="FFFFFF"/>
                </a:solidFill>
              </a:defRPr>
            </a:lvl3pPr>
            <a:lvl4pPr>
              <a:defRPr sz="900">
                <a:solidFill>
                  <a:srgbClr val="FFFFFF"/>
                </a:solidFill>
              </a:defRPr>
            </a:lvl4pPr>
            <a:lvl5pPr>
              <a:defRPr sz="900">
                <a:solidFill>
                  <a:srgbClr val="FFFFFF"/>
                </a:solidFill>
              </a:defRPr>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E1AABACF-2E89-4004-930B-27F185ACBEB5}" type="datetimeFigureOut">
              <a:rPr lang="en-US" smtClean="0"/>
              <a:t>4/17/2012</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4C2BAE84-BD3C-47AF-94D4-6BF6277D525C}" type="slidenum">
              <a:rPr lang="en-US" smtClean="0"/>
              <a:t>‹#›</a:t>
            </a:fld>
            <a:endParaRPr lang="en-US"/>
          </a:p>
        </p:txBody>
      </p:sp>
      <p:sp>
        <p:nvSpPr>
          <p:cNvPr id="3" name="Picture Placeholder 2"/>
          <p:cNvSpPr>
            <a:spLocks noGrp="1"/>
          </p:cNvSpPr>
          <p:nvPr>
            <p:ph type="pic" idx="1"/>
          </p:nvPr>
        </p:nvSpPr>
        <p:spPr>
          <a:xfrm>
            <a:off x="421480" y="435768"/>
            <a:ext cx="5925312" cy="4343400"/>
          </a:xfrm>
          <a:prstGeom prst="snipRoundRect">
            <a:avLst>
              <a:gd name="adj1" fmla="val 1040"/>
              <a:gd name="adj2" fmla="val 0"/>
            </a:avLst>
          </a:prstGeom>
          <a:solidFill>
            <a:schemeClr val="bg2">
              <a:shade val="10000"/>
            </a:schemeClr>
          </a:solidFill>
        </p:spPr>
        <p:txBody>
          <a:bodyPr/>
          <a:lstStyle>
            <a:lvl1pPr marL="0" indent="0">
              <a:buNone/>
              <a:defRPr sz="3200"/>
            </a:lvl1pPr>
            <a:extLst/>
          </a:lstStyle>
          <a:p>
            <a:r>
              <a:rPr kumimoji="0" lang="en-US" smtClean="0"/>
              <a:t>Click icon to add picture</a:t>
            </a:r>
            <a:endParaRPr kumimoji="0"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Rounded Rectangle 6"/>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Rounded Rectangle 8"/>
          <p:cNvSpPr/>
          <p:nvPr/>
        </p:nvSpPr>
        <p:spPr>
          <a:xfrm>
            <a:off x="418596" y="434162"/>
            <a:ext cx="8306809" cy="5486400"/>
          </a:xfrm>
          <a:prstGeom prst="roundRect">
            <a:avLst>
              <a:gd name="adj" fmla="val 2127"/>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3" name="Title Placeholder 12"/>
          <p:cNvSpPr>
            <a:spLocks noGrp="1"/>
          </p:cNvSpPr>
          <p:nvPr>
            <p:ph type="title"/>
          </p:nvPr>
        </p:nvSpPr>
        <p:spPr>
          <a:xfrm>
            <a:off x="502920" y="4985590"/>
            <a:ext cx="8183880" cy="1051560"/>
          </a:xfrm>
          <a:prstGeom prst="rect">
            <a:avLst/>
          </a:prstGeom>
        </p:spPr>
        <p:txBody>
          <a:bodyPr vert="horz" anchor="b">
            <a:normAutofit/>
          </a:bodyPr>
          <a:lstStyle>
            <a:extLst/>
          </a:lstStyle>
          <a:p>
            <a:r>
              <a:rPr kumimoji="0" lang="en-US" smtClean="0"/>
              <a:t>Click to edit Master title style</a:t>
            </a:r>
            <a:endParaRPr kumimoji="0" lang="en-US"/>
          </a:p>
        </p:txBody>
      </p:sp>
      <p:sp>
        <p:nvSpPr>
          <p:cNvPr id="4" name="Text Placeholder 3"/>
          <p:cNvSpPr>
            <a:spLocks noGrp="1"/>
          </p:cNvSpPr>
          <p:nvPr>
            <p:ph type="body" idx="1"/>
          </p:nvPr>
        </p:nvSpPr>
        <p:spPr>
          <a:xfrm>
            <a:off x="502920" y="530352"/>
            <a:ext cx="8183880" cy="4187952"/>
          </a:xfrm>
          <a:prstGeom prst="rect">
            <a:avLst/>
          </a:prstGeom>
        </p:spPr>
        <p:txBody>
          <a:bodyPr vert="horz" lIns="182880" tIns="91440">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5" name="Date Placeholder 24"/>
          <p:cNvSpPr>
            <a:spLocks noGrp="1"/>
          </p:cNvSpPr>
          <p:nvPr>
            <p:ph type="dt" sz="half" idx="2"/>
          </p:nvPr>
        </p:nvSpPr>
        <p:spPr>
          <a:xfrm>
            <a:off x="3776328" y="6111875"/>
            <a:ext cx="2286000" cy="365125"/>
          </a:xfrm>
          <a:prstGeom prst="rect">
            <a:avLst/>
          </a:prstGeom>
        </p:spPr>
        <p:txBody>
          <a:bodyPr vert="horz" anchor="b"/>
          <a:lstStyle>
            <a:lvl1pPr algn="r" eaLnBrk="1" latinLnBrk="0" hangingPunct="1">
              <a:defRPr kumimoji="0" sz="1000">
                <a:solidFill>
                  <a:schemeClr val="bg2">
                    <a:shade val="50000"/>
                  </a:schemeClr>
                </a:solidFill>
              </a:defRPr>
            </a:lvl1pPr>
            <a:extLst/>
          </a:lstStyle>
          <a:p>
            <a:fld id="{E1AABACF-2E89-4004-930B-27F185ACBEB5}" type="datetimeFigureOut">
              <a:rPr lang="en-US" smtClean="0"/>
              <a:t>4/17/2012</a:t>
            </a:fld>
            <a:endParaRPr lang="en-US"/>
          </a:p>
        </p:txBody>
      </p:sp>
      <p:sp>
        <p:nvSpPr>
          <p:cNvPr id="18" name="Footer Placeholder 17"/>
          <p:cNvSpPr>
            <a:spLocks noGrp="1"/>
          </p:cNvSpPr>
          <p:nvPr>
            <p:ph type="ftr" sz="quarter" idx="3"/>
          </p:nvPr>
        </p:nvSpPr>
        <p:spPr>
          <a:xfrm>
            <a:off x="6062328" y="6111875"/>
            <a:ext cx="2286000" cy="365125"/>
          </a:xfrm>
          <a:prstGeom prst="rect">
            <a:avLst/>
          </a:prstGeom>
        </p:spPr>
        <p:txBody>
          <a:bodyPr vert="horz" anchor="b"/>
          <a:lstStyle>
            <a:lvl1pPr algn="l" eaLnBrk="1" latinLnBrk="0" hangingPunct="1">
              <a:defRPr kumimoji="0" sz="1000">
                <a:solidFill>
                  <a:schemeClr val="bg2">
                    <a:shade val="50000"/>
                  </a:schemeClr>
                </a:solidFill>
              </a:defRPr>
            </a:lvl1pPr>
            <a:extLst/>
          </a:lstStyle>
          <a:p>
            <a:endParaRPr lang="en-US"/>
          </a:p>
        </p:txBody>
      </p:sp>
      <p:sp>
        <p:nvSpPr>
          <p:cNvPr id="5" name="Slide Number Placeholder 4"/>
          <p:cNvSpPr>
            <a:spLocks noGrp="1"/>
          </p:cNvSpPr>
          <p:nvPr>
            <p:ph type="sldNum" sz="quarter" idx="4"/>
          </p:nvPr>
        </p:nvSpPr>
        <p:spPr>
          <a:xfrm>
            <a:off x="8348328" y="6111875"/>
            <a:ext cx="457200" cy="365125"/>
          </a:xfrm>
          <a:prstGeom prst="rect">
            <a:avLst/>
          </a:prstGeom>
        </p:spPr>
        <p:txBody>
          <a:bodyPr vert="horz" anchor="b"/>
          <a:lstStyle>
            <a:lvl1pPr algn="r" eaLnBrk="1" latinLnBrk="0" hangingPunct="1">
              <a:defRPr kumimoji="0" sz="1000">
                <a:solidFill>
                  <a:schemeClr val="bg2">
                    <a:shade val="50000"/>
                  </a:schemeClr>
                </a:solidFill>
              </a:defRPr>
            </a:lvl1pPr>
            <a:extLst/>
          </a:lstStyle>
          <a:p>
            <a:fld id="{4C2BAE84-BD3C-47AF-94D4-6BF6277D525C}"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3600" b="1" kern="120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mj-cs"/>
        </a:defRPr>
      </a:lvl1pPr>
      <a:extLst/>
    </p:titleStyle>
    <p:bodyStyle>
      <a:lvl1pPr marL="265176" indent="-265176" algn="l" rtl="0" eaLnBrk="1" latinLnBrk="0" hangingPunct="1">
        <a:spcBef>
          <a:spcPts val="250"/>
        </a:spcBef>
        <a:buClr>
          <a:schemeClr val="accent1"/>
        </a:buClr>
        <a:buSzPct val="80000"/>
        <a:buFont typeface="Wingdings 2"/>
        <a:buChar char=""/>
        <a:defRPr kumimoji="0" sz="2800" kern="1200">
          <a:solidFill>
            <a:schemeClr val="tx1"/>
          </a:solidFill>
          <a:effectLst/>
          <a:latin typeface="+mn-lt"/>
          <a:ea typeface="+mn-ea"/>
          <a:cs typeface="+mn-cs"/>
        </a:defRPr>
      </a:lvl1pPr>
      <a:lvl2pPr marL="548640" indent="-201168" algn="l" rtl="0" eaLnBrk="1" latinLnBrk="0" hangingPunct="1">
        <a:spcBef>
          <a:spcPts val="250"/>
        </a:spcBef>
        <a:buClr>
          <a:schemeClr val="accent1"/>
        </a:buClr>
        <a:buSzPct val="100000"/>
        <a:buFont typeface="Verdana"/>
        <a:buChar char="◦"/>
        <a:defRPr kumimoji="0" sz="2400" kern="1200">
          <a:solidFill>
            <a:schemeClr val="tx1"/>
          </a:solidFill>
          <a:latin typeface="+mn-lt"/>
          <a:ea typeface="+mn-ea"/>
          <a:cs typeface="+mn-cs"/>
        </a:defRPr>
      </a:lvl2pPr>
      <a:lvl3pPr marL="786384" indent="-182880" algn="l" rtl="0" eaLnBrk="1" latinLnBrk="0" hangingPunct="1">
        <a:spcBef>
          <a:spcPts val="250"/>
        </a:spcBef>
        <a:buClr>
          <a:schemeClr val="accent2">
            <a:tint val="85000"/>
            <a:satMod val="285000"/>
          </a:schemeClr>
        </a:buClr>
        <a:buSzPct val="100000"/>
        <a:buFont typeface="Wingdings 2"/>
        <a:buChar char=""/>
        <a:defRPr kumimoji="0" sz="2200" kern="1200">
          <a:solidFill>
            <a:schemeClr val="tx1"/>
          </a:solidFill>
          <a:latin typeface="+mn-lt"/>
          <a:ea typeface="+mn-ea"/>
          <a:cs typeface="+mn-cs"/>
        </a:defRPr>
      </a:lvl3pPr>
      <a:lvl4pPr marL="1024128" indent="-182880" algn="l" rtl="0" eaLnBrk="1" latinLnBrk="0" hangingPunct="1">
        <a:spcBef>
          <a:spcPts val="230"/>
        </a:spcBef>
        <a:buClr>
          <a:schemeClr val="accent2">
            <a:tint val="85000"/>
            <a:satMod val="285000"/>
          </a:schemeClr>
        </a:buClr>
        <a:buSzPct val="112000"/>
        <a:buFont typeface="Verdana"/>
        <a:buChar char="◦"/>
        <a:defRPr kumimoji="0" sz="1900" kern="1200">
          <a:solidFill>
            <a:schemeClr val="tx1"/>
          </a:solidFill>
          <a:latin typeface="+mn-lt"/>
          <a:ea typeface="+mn-ea"/>
          <a:cs typeface="+mn-cs"/>
        </a:defRPr>
      </a:lvl4pPr>
      <a:lvl5pPr marL="1280160" indent="-182880" algn="l" rtl="0" eaLnBrk="1" latinLnBrk="0" hangingPunct="1">
        <a:spcBef>
          <a:spcPts val="250"/>
        </a:spcBef>
        <a:buClr>
          <a:schemeClr val="accent3">
            <a:tint val="85000"/>
            <a:satMod val="275000"/>
          </a:schemeClr>
        </a:buClr>
        <a:buSzPct val="100000"/>
        <a:buFont typeface="Wingdings 2"/>
        <a:buChar char=""/>
        <a:defRPr kumimoji="0" sz="1800" kern="1200">
          <a:solidFill>
            <a:schemeClr val="tx1"/>
          </a:solidFill>
          <a:latin typeface="+mn-lt"/>
          <a:ea typeface="+mn-ea"/>
          <a:cs typeface="+mn-cs"/>
        </a:defRPr>
      </a:lvl5pPr>
      <a:lvl6pPr marL="1490472" indent="-182880" algn="l" rtl="0" eaLnBrk="1" latinLnBrk="0" hangingPunct="1">
        <a:spcBef>
          <a:spcPts val="250"/>
        </a:spcBef>
        <a:buClr>
          <a:schemeClr val="accent3">
            <a:tint val="85000"/>
            <a:satMod val="275000"/>
          </a:schemeClr>
        </a:buClr>
        <a:buSzPct val="100000"/>
        <a:buFont typeface="Verdana"/>
        <a:buChar char="◦"/>
        <a:defRPr kumimoji="0" sz="1700" kern="1200" baseline="0">
          <a:solidFill>
            <a:schemeClr val="tx1"/>
          </a:solidFill>
          <a:latin typeface="+mn-lt"/>
          <a:ea typeface="+mn-ea"/>
          <a:cs typeface="+mn-cs"/>
        </a:defRPr>
      </a:lvl6pPr>
      <a:lvl7pPr marL="1700784" indent="-182880" algn="l" rtl="0"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7pPr>
      <a:lvl8pPr marL="1920240" indent="-182880" algn="l" rtl="0" eaLnBrk="1" latinLnBrk="0" hangingPunct="1">
        <a:spcBef>
          <a:spcPts val="257"/>
        </a:spcBef>
        <a:buClr>
          <a:schemeClr val="accent3">
            <a:tint val="85000"/>
            <a:satMod val="275000"/>
          </a:schemeClr>
        </a:buClr>
        <a:buSzPct val="100000"/>
        <a:buFont typeface="Verdana"/>
        <a:buChar char="◦"/>
        <a:defRPr kumimoji="0" sz="1500" kern="1200" baseline="0">
          <a:solidFill>
            <a:schemeClr val="tx1"/>
          </a:solidFill>
          <a:latin typeface="+mn-lt"/>
          <a:ea typeface="+mn-ea"/>
          <a:cs typeface="+mn-cs"/>
        </a:defRPr>
      </a:lvl8pPr>
      <a:lvl9pPr marL="2148840" indent="-182880" algn="l" rtl="0"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hyperlink" Target="file:///C:\Users\peterj\Desktop\Rubric%20Posting%20to%20Discussion%20Thread.docx" TargetMode="Externa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209800"/>
            <a:ext cx="8153400" cy="1676400"/>
          </a:xfrm>
        </p:spPr>
        <p:txBody>
          <a:bodyPr>
            <a:normAutofit fontScale="90000"/>
          </a:bodyPr>
          <a:lstStyle/>
          <a:p>
            <a:pPr algn="ctr"/>
            <a:r>
              <a:rPr lang="en-US" dirty="0" smtClean="0"/>
              <a:t>Analyzing Author Based Meaning of Text using Discussion Threads</a:t>
            </a:r>
            <a:br>
              <a:rPr lang="en-US" dirty="0" smtClean="0"/>
            </a:br>
            <a:r>
              <a:rPr lang="en-US" dirty="0" smtClean="0"/>
              <a:t>(Blogs)</a:t>
            </a:r>
            <a:endParaRPr lang="en-US" dirty="0"/>
          </a:p>
        </p:txBody>
      </p:sp>
    </p:spTree>
    <p:extLst>
      <p:ext uri="{BB962C8B-B14F-4D97-AF65-F5344CB8AC3E}">
        <p14:creationId xmlns:p14="http://schemas.microsoft.com/office/powerpoint/2010/main" val="369895867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66800" y="1143000"/>
            <a:ext cx="6629400" cy="1815882"/>
          </a:xfrm>
          <a:prstGeom prst="rect">
            <a:avLst/>
          </a:prstGeom>
          <a:noFill/>
        </p:spPr>
        <p:txBody>
          <a:bodyPr wrap="square" rtlCol="0">
            <a:spAutoFit/>
          </a:bodyPr>
          <a:lstStyle/>
          <a:p>
            <a:pPr algn="ctr"/>
            <a:r>
              <a:rPr lang="en-US" sz="2800" dirty="0" smtClean="0"/>
              <a:t>Read Aloud from “The China Study”, pages 44-45, T. Colin Campbell, PHD and Thomas M. Campbell II</a:t>
            </a:r>
            <a:endParaRPr lang="en-US" sz="2800" dirty="0"/>
          </a:p>
        </p:txBody>
      </p:sp>
      <p:sp>
        <p:nvSpPr>
          <p:cNvPr id="3" name="TextBox 2"/>
          <p:cNvSpPr txBox="1"/>
          <p:nvPr/>
        </p:nvSpPr>
        <p:spPr>
          <a:xfrm>
            <a:off x="1750522" y="3829853"/>
            <a:ext cx="4648200" cy="954107"/>
          </a:xfrm>
          <a:prstGeom prst="rect">
            <a:avLst/>
          </a:prstGeom>
          <a:noFill/>
        </p:spPr>
        <p:txBody>
          <a:bodyPr wrap="square" rtlCol="0">
            <a:spAutoFit/>
          </a:bodyPr>
          <a:lstStyle/>
          <a:p>
            <a:pPr algn="ctr"/>
            <a:r>
              <a:rPr lang="en-US" sz="2800" dirty="0" smtClean="0"/>
              <a:t>What attributes  do you recognize?</a:t>
            </a:r>
            <a:endParaRPr lang="en-US" sz="2800" dirty="0"/>
          </a:p>
        </p:txBody>
      </p:sp>
    </p:spTree>
    <p:extLst>
      <p:ext uri="{BB962C8B-B14F-4D97-AF65-F5344CB8AC3E}">
        <p14:creationId xmlns:p14="http://schemas.microsoft.com/office/powerpoint/2010/main" val="213028082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1000"/>
                                        <p:tgtEl>
                                          <p:spTgt spid="2">
                                            <p:txEl>
                                              <p:pRg st="0" end="0"/>
                                            </p:txEl>
                                          </p:spTgt>
                                        </p:tgtEl>
                                      </p:cBhvr>
                                    </p:animEffect>
                                    <p:anim calcmode="lin" valueType="num">
                                      <p:cBhvr>
                                        <p:cTn id="8" dur="1000" fill="hold"/>
                                        <p:tgtEl>
                                          <p:spTgt spid="2">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2">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Effect transition="in" filter="fade">
                                      <p:cBhvr>
                                        <p:cTn id="14" dur="1000"/>
                                        <p:tgtEl>
                                          <p:spTgt spid="3">
                                            <p:txEl>
                                              <p:pRg st="0" end="0"/>
                                            </p:txEl>
                                          </p:spTgt>
                                        </p:tgtEl>
                                      </p:cBhvr>
                                    </p:animEffect>
                                    <p:anim calcmode="lin" valueType="num">
                                      <p:cBhvr>
                                        <p:cTn id="15"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14400" y="990600"/>
            <a:ext cx="7162800" cy="1384995"/>
          </a:xfrm>
          <a:prstGeom prst="rect">
            <a:avLst/>
          </a:prstGeom>
          <a:noFill/>
        </p:spPr>
        <p:txBody>
          <a:bodyPr wrap="square" rtlCol="0">
            <a:spAutoFit/>
          </a:bodyPr>
          <a:lstStyle/>
          <a:p>
            <a:pPr algn="ctr"/>
            <a:r>
              <a:rPr lang="en-US" sz="2800" dirty="0" smtClean="0"/>
              <a:t>Silently Read excerpt from “The Immortal Life of Henrietta Lacks”, </a:t>
            </a:r>
            <a:endParaRPr lang="en-US" sz="2800" dirty="0" smtClean="0"/>
          </a:p>
          <a:p>
            <a:pPr algn="ctr"/>
            <a:r>
              <a:rPr lang="en-US" sz="2800" dirty="0" smtClean="0"/>
              <a:t>p</a:t>
            </a:r>
            <a:r>
              <a:rPr lang="en-US" sz="2800" dirty="0" smtClean="0"/>
              <a:t>. 127,128, Rebecca </a:t>
            </a:r>
            <a:r>
              <a:rPr lang="en-US" sz="2800" dirty="0" err="1" smtClean="0"/>
              <a:t>Skloot</a:t>
            </a:r>
            <a:r>
              <a:rPr lang="en-US" sz="2800" dirty="0" smtClean="0"/>
              <a:t>.</a:t>
            </a:r>
            <a:endParaRPr lang="en-US" sz="2800" dirty="0"/>
          </a:p>
        </p:txBody>
      </p:sp>
      <p:sp>
        <p:nvSpPr>
          <p:cNvPr id="3" name="TextBox 2"/>
          <p:cNvSpPr txBox="1"/>
          <p:nvPr/>
        </p:nvSpPr>
        <p:spPr>
          <a:xfrm>
            <a:off x="914400" y="2667000"/>
            <a:ext cx="6629400" cy="3477875"/>
          </a:xfrm>
          <a:prstGeom prst="rect">
            <a:avLst/>
          </a:prstGeom>
          <a:noFill/>
        </p:spPr>
        <p:txBody>
          <a:bodyPr wrap="square" rtlCol="0">
            <a:spAutoFit/>
          </a:bodyPr>
          <a:lstStyle/>
          <a:p>
            <a:pPr algn="ctr"/>
            <a:r>
              <a:rPr lang="en-US" sz="2800" b="1" dirty="0" smtClean="0"/>
              <a:t>Blog Post:</a:t>
            </a:r>
          </a:p>
          <a:p>
            <a:pPr algn="ctr"/>
            <a:r>
              <a:rPr lang="en-US" sz="2800" dirty="0" smtClean="0"/>
              <a:t>Explain why you think the author wrote this piece?</a:t>
            </a:r>
          </a:p>
          <a:p>
            <a:pPr algn="ctr"/>
            <a:r>
              <a:rPr lang="en-US" sz="2800" dirty="0" smtClean="0"/>
              <a:t>What attributes did the author use to accomplish this?</a:t>
            </a:r>
          </a:p>
          <a:p>
            <a:pPr algn="ctr"/>
            <a:r>
              <a:rPr lang="en-US" sz="2800" dirty="0" smtClean="0"/>
              <a:t>Why did the author include this information?</a:t>
            </a:r>
          </a:p>
          <a:p>
            <a:endParaRPr lang="en-US" sz="2400" dirty="0"/>
          </a:p>
        </p:txBody>
      </p:sp>
    </p:spTree>
    <p:extLst>
      <p:ext uri="{BB962C8B-B14F-4D97-AF65-F5344CB8AC3E}">
        <p14:creationId xmlns:p14="http://schemas.microsoft.com/office/powerpoint/2010/main" val="415079650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1000"/>
                                        <p:tgtEl>
                                          <p:spTgt spid="2">
                                            <p:txEl>
                                              <p:pRg st="0" end="0"/>
                                            </p:txEl>
                                          </p:spTgt>
                                        </p:tgtEl>
                                      </p:cBhvr>
                                    </p:animEffect>
                                    <p:anim calcmode="lin" valueType="num">
                                      <p:cBhvr>
                                        <p:cTn id="8" dur="1000" fill="hold"/>
                                        <p:tgtEl>
                                          <p:spTgt spid="2">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2">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2">
                                            <p:txEl>
                                              <p:pRg st="1" end="1"/>
                                            </p:txEl>
                                          </p:spTgt>
                                        </p:tgtEl>
                                        <p:attrNameLst>
                                          <p:attrName>style.visibility</p:attrName>
                                        </p:attrNameLst>
                                      </p:cBhvr>
                                      <p:to>
                                        <p:strVal val="visible"/>
                                      </p:to>
                                    </p:set>
                                    <p:animEffect transition="in" filter="fade">
                                      <p:cBhvr>
                                        <p:cTn id="14" dur="1000"/>
                                        <p:tgtEl>
                                          <p:spTgt spid="2">
                                            <p:txEl>
                                              <p:pRg st="1" end="1"/>
                                            </p:txEl>
                                          </p:spTgt>
                                        </p:tgtEl>
                                      </p:cBhvr>
                                    </p:animEffect>
                                    <p:anim calcmode="lin" valueType="num">
                                      <p:cBhvr>
                                        <p:cTn id="15" dur="1000" fill="hold"/>
                                        <p:tgtEl>
                                          <p:spTgt spid="2">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2">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0" end="0"/>
                                            </p:txEl>
                                          </p:spTgt>
                                        </p:tgtEl>
                                        <p:attrNameLst>
                                          <p:attrName>style.visibility</p:attrName>
                                        </p:attrNameLst>
                                      </p:cBhvr>
                                      <p:to>
                                        <p:strVal val="visible"/>
                                      </p:to>
                                    </p:set>
                                    <p:animEffect transition="in" filter="fade">
                                      <p:cBhvr>
                                        <p:cTn id="21" dur="1000"/>
                                        <p:tgtEl>
                                          <p:spTgt spid="3">
                                            <p:txEl>
                                              <p:pRg st="0" end="0"/>
                                            </p:txEl>
                                          </p:spTgt>
                                        </p:tgtEl>
                                      </p:cBhvr>
                                    </p:animEffect>
                                    <p:anim calcmode="lin" valueType="num">
                                      <p:cBhvr>
                                        <p:cTn id="22"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0" end="0"/>
                                            </p:txEl>
                                          </p:spTgt>
                                        </p:tgtEl>
                                        <p:attrNameLst>
                                          <p:attrName>ppt_y</p:attrName>
                                        </p:attrNameLst>
                                      </p:cBhvr>
                                      <p:tavLst>
                                        <p:tav tm="0">
                                          <p:val>
                                            <p:strVal val="#ppt_y+.1"/>
                                          </p:val>
                                        </p:tav>
                                        <p:tav tm="100000">
                                          <p:val>
                                            <p:strVal val="#ppt_y"/>
                                          </p:val>
                                        </p:tav>
                                      </p:tavLst>
                                    </p:anim>
                                  </p:childTnLst>
                                </p:cTn>
                              </p:par>
                              <p:par>
                                <p:cTn id="24" presetID="42" presetClass="entr" presetSubtype="0" fill="hold" nodeType="withEffect">
                                  <p:stCondLst>
                                    <p:cond delay="0"/>
                                  </p:stCondLst>
                                  <p:childTnLst>
                                    <p:set>
                                      <p:cBhvr>
                                        <p:cTn id="25" dur="1" fill="hold">
                                          <p:stCondLst>
                                            <p:cond delay="0"/>
                                          </p:stCondLst>
                                        </p:cTn>
                                        <p:tgtEl>
                                          <p:spTgt spid="3">
                                            <p:txEl>
                                              <p:pRg st="1" end="1"/>
                                            </p:txEl>
                                          </p:spTgt>
                                        </p:tgtEl>
                                        <p:attrNameLst>
                                          <p:attrName>style.visibility</p:attrName>
                                        </p:attrNameLst>
                                      </p:cBhvr>
                                      <p:to>
                                        <p:strVal val="visible"/>
                                      </p:to>
                                    </p:set>
                                    <p:animEffect transition="in" filter="fade">
                                      <p:cBhvr>
                                        <p:cTn id="26" dur="1000"/>
                                        <p:tgtEl>
                                          <p:spTgt spid="3">
                                            <p:txEl>
                                              <p:pRg st="1" end="1"/>
                                            </p:txEl>
                                          </p:spTgt>
                                        </p:tgtEl>
                                      </p:cBhvr>
                                    </p:animEffect>
                                    <p:anim calcmode="lin" valueType="num">
                                      <p:cBhvr>
                                        <p:cTn id="27"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8" dur="1000" fill="hold"/>
                                        <p:tgtEl>
                                          <p:spTgt spid="3">
                                            <p:txEl>
                                              <p:pRg st="1" end="1"/>
                                            </p:txEl>
                                          </p:spTgt>
                                        </p:tgtEl>
                                        <p:attrNameLst>
                                          <p:attrName>ppt_y</p:attrName>
                                        </p:attrNameLst>
                                      </p:cBhvr>
                                      <p:tavLst>
                                        <p:tav tm="0">
                                          <p:val>
                                            <p:strVal val="#ppt_y+.1"/>
                                          </p:val>
                                        </p:tav>
                                        <p:tav tm="100000">
                                          <p:val>
                                            <p:strVal val="#ppt_y"/>
                                          </p:val>
                                        </p:tav>
                                      </p:tavLst>
                                    </p:anim>
                                  </p:childTnLst>
                                </p:cTn>
                              </p:par>
                              <p:par>
                                <p:cTn id="29" presetID="42" presetClass="entr" presetSubtype="0" fill="hold" nodeType="withEffect">
                                  <p:stCondLst>
                                    <p:cond delay="0"/>
                                  </p:stCondLst>
                                  <p:childTnLst>
                                    <p:set>
                                      <p:cBhvr>
                                        <p:cTn id="30" dur="1" fill="hold">
                                          <p:stCondLst>
                                            <p:cond delay="0"/>
                                          </p:stCondLst>
                                        </p:cTn>
                                        <p:tgtEl>
                                          <p:spTgt spid="3">
                                            <p:txEl>
                                              <p:pRg st="2" end="2"/>
                                            </p:txEl>
                                          </p:spTgt>
                                        </p:tgtEl>
                                        <p:attrNameLst>
                                          <p:attrName>style.visibility</p:attrName>
                                        </p:attrNameLst>
                                      </p:cBhvr>
                                      <p:to>
                                        <p:strVal val="visible"/>
                                      </p:to>
                                    </p:set>
                                    <p:animEffect transition="in" filter="fade">
                                      <p:cBhvr>
                                        <p:cTn id="31" dur="1000"/>
                                        <p:tgtEl>
                                          <p:spTgt spid="3">
                                            <p:txEl>
                                              <p:pRg st="2" end="2"/>
                                            </p:txEl>
                                          </p:spTgt>
                                        </p:tgtEl>
                                      </p:cBhvr>
                                    </p:animEffect>
                                    <p:anim calcmode="lin" valueType="num">
                                      <p:cBhvr>
                                        <p:cTn id="3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33" dur="1000" fill="hold"/>
                                        <p:tgtEl>
                                          <p:spTgt spid="3">
                                            <p:txEl>
                                              <p:pRg st="2" end="2"/>
                                            </p:txEl>
                                          </p:spTgt>
                                        </p:tgtEl>
                                        <p:attrNameLst>
                                          <p:attrName>ppt_y</p:attrName>
                                        </p:attrNameLst>
                                      </p:cBhvr>
                                      <p:tavLst>
                                        <p:tav tm="0">
                                          <p:val>
                                            <p:strVal val="#ppt_y+.1"/>
                                          </p:val>
                                        </p:tav>
                                        <p:tav tm="100000">
                                          <p:val>
                                            <p:strVal val="#ppt_y"/>
                                          </p:val>
                                        </p:tav>
                                      </p:tavLst>
                                    </p:anim>
                                  </p:childTnLst>
                                </p:cTn>
                              </p:par>
                              <p:par>
                                <p:cTn id="34" presetID="42" presetClass="entr" presetSubtype="0" fill="hold" nodeType="withEffect">
                                  <p:stCondLst>
                                    <p:cond delay="0"/>
                                  </p:stCondLst>
                                  <p:childTnLst>
                                    <p:set>
                                      <p:cBhvr>
                                        <p:cTn id="35" dur="1" fill="hold">
                                          <p:stCondLst>
                                            <p:cond delay="0"/>
                                          </p:stCondLst>
                                        </p:cTn>
                                        <p:tgtEl>
                                          <p:spTgt spid="3">
                                            <p:txEl>
                                              <p:pRg st="3" end="3"/>
                                            </p:txEl>
                                          </p:spTgt>
                                        </p:tgtEl>
                                        <p:attrNameLst>
                                          <p:attrName>style.visibility</p:attrName>
                                        </p:attrNameLst>
                                      </p:cBhvr>
                                      <p:to>
                                        <p:strVal val="visible"/>
                                      </p:to>
                                    </p:set>
                                    <p:animEffect transition="in" filter="fade">
                                      <p:cBhvr>
                                        <p:cTn id="36" dur="1000"/>
                                        <p:tgtEl>
                                          <p:spTgt spid="3">
                                            <p:txEl>
                                              <p:pRg st="3" end="3"/>
                                            </p:txEl>
                                          </p:spTgt>
                                        </p:tgtEl>
                                      </p:cBhvr>
                                    </p:animEffect>
                                    <p:anim calcmode="lin" valueType="num">
                                      <p:cBhvr>
                                        <p:cTn id="37"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8"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304800" y="533400"/>
            <a:ext cx="8458200" cy="5940088"/>
          </a:xfrm>
          <a:prstGeom prst="rect">
            <a:avLst/>
          </a:prstGeom>
          <a:noFill/>
        </p:spPr>
        <p:txBody>
          <a:bodyPr wrap="square" rtlCol="0">
            <a:spAutoFit/>
          </a:bodyPr>
          <a:lstStyle/>
          <a:p>
            <a:r>
              <a:rPr lang="en-US" b="1" dirty="0" smtClean="0"/>
              <a:t>Chevron Ad:</a:t>
            </a:r>
          </a:p>
          <a:p>
            <a:r>
              <a:rPr lang="en-US" dirty="0" smtClean="0"/>
              <a:t>To </a:t>
            </a:r>
            <a:r>
              <a:rPr lang="en-US" dirty="0"/>
              <a:t>protect marine life, it helps to speak the language. </a:t>
            </a:r>
          </a:p>
          <a:p>
            <a:r>
              <a:rPr lang="en-US" dirty="0"/>
              <a:t>When we dismantled four offshore oil platforms near Santa Barbara, we projected killer whale calls underwater to coax creatures away while we worked. A sonogram of the sound is pictured at left. It was just one part of an effort that went beyond regulatory requirements to ensure not a single marine mammal was hurt. We began by hiring an independent marine mammal consultant who prepared a wildlife protection plan, especially crucial since the Santa Barbara Channel hosts one of the most diverse mixes of sea life in the world. To avoid the gray whale's migration season, we scheduled dismantlement during summer and completed it in the fall by working 24 hours a day. A legally required 1000-yard safety zone was voluntarily extended to four miles around each platform. A large research vessel, smaller boats, aircraft and an underwater remote-operated camera were all used for observation. Divers, acoustic specialists and scientists watched and listened for any wildlife entering the safety zone. Many of these measures were not required by government agencies but were dictated by our own policies. To us, environmental protection is not only right, it's smart business. So that we're not just known for how we work in an area, but how we leave it</a:t>
            </a:r>
            <a:r>
              <a:rPr lang="en-US" dirty="0" smtClean="0"/>
              <a:t>.</a:t>
            </a:r>
          </a:p>
        </p:txBody>
      </p:sp>
    </p:spTree>
    <p:extLst>
      <p:ext uri="{BB962C8B-B14F-4D97-AF65-F5344CB8AC3E}">
        <p14:creationId xmlns:p14="http://schemas.microsoft.com/office/powerpoint/2010/main" val="172850696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990600" y="1295400"/>
            <a:ext cx="6858000" cy="3323987"/>
          </a:xfrm>
          <a:prstGeom prst="rect">
            <a:avLst/>
          </a:prstGeom>
          <a:noFill/>
        </p:spPr>
        <p:txBody>
          <a:bodyPr wrap="square" rtlCol="0">
            <a:spAutoFit/>
          </a:bodyPr>
          <a:lstStyle/>
          <a:p>
            <a:pPr algn="ctr"/>
            <a:r>
              <a:rPr lang="en-US" sz="3200" dirty="0" smtClean="0"/>
              <a:t>Blog Post:</a:t>
            </a:r>
          </a:p>
          <a:p>
            <a:pPr algn="ctr"/>
            <a:r>
              <a:rPr lang="en-US" sz="3200" dirty="0" smtClean="0"/>
              <a:t>What is the writer’s intent?</a:t>
            </a:r>
          </a:p>
          <a:p>
            <a:pPr algn="ctr"/>
            <a:r>
              <a:rPr lang="en-US" sz="3200" dirty="0" smtClean="0"/>
              <a:t>(Why do you think the author(s) wrote this piece?)</a:t>
            </a:r>
          </a:p>
          <a:p>
            <a:pPr algn="ctr"/>
            <a:endParaRPr lang="en-US" sz="3200" dirty="0"/>
          </a:p>
          <a:p>
            <a:pPr algn="ctr"/>
            <a:r>
              <a:rPr lang="en-US" sz="3200" dirty="0" smtClean="0"/>
              <a:t>(For full credit use a </a:t>
            </a:r>
            <a:r>
              <a:rPr lang="en-US" sz="3200" dirty="0" smtClean="0">
                <a:hlinkClick r:id="rId2" action="ppaction://hlinkfile"/>
              </a:rPr>
              <a:t>rubric</a:t>
            </a:r>
            <a:r>
              <a:rPr lang="en-US" sz="3200" dirty="0" smtClean="0"/>
              <a:t>)</a:t>
            </a:r>
          </a:p>
          <a:p>
            <a:pPr algn="ctr"/>
            <a:endParaRPr lang="en-US" dirty="0"/>
          </a:p>
        </p:txBody>
      </p:sp>
    </p:spTree>
    <p:extLst>
      <p:ext uri="{BB962C8B-B14F-4D97-AF65-F5344CB8AC3E}">
        <p14:creationId xmlns:p14="http://schemas.microsoft.com/office/powerpoint/2010/main" val="284401512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441960" y="914400"/>
            <a:ext cx="8458200" cy="5016758"/>
          </a:xfrm>
          <a:prstGeom prst="rect">
            <a:avLst/>
          </a:prstGeom>
          <a:noFill/>
        </p:spPr>
        <p:txBody>
          <a:bodyPr wrap="square" rtlCol="0">
            <a:spAutoFit/>
          </a:bodyPr>
          <a:lstStyle/>
          <a:p>
            <a:pPr algn="ctr"/>
            <a:r>
              <a:rPr lang="en-US" sz="3200" dirty="0" smtClean="0"/>
              <a:t>What is the writer’s intent?</a:t>
            </a:r>
          </a:p>
          <a:p>
            <a:pPr algn="ctr"/>
            <a:endParaRPr lang="en-US" sz="3200" dirty="0"/>
          </a:p>
          <a:p>
            <a:pPr algn="ctr"/>
            <a:r>
              <a:rPr lang="en-US" sz="3200" dirty="0" smtClean="0"/>
              <a:t>To convey an image of Chevron as compassionate and caring.</a:t>
            </a:r>
          </a:p>
          <a:p>
            <a:pPr algn="ctr"/>
            <a:endParaRPr lang="en-US" sz="3200" dirty="0"/>
          </a:p>
          <a:p>
            <a:pPr algn="ctr"/>
            <a:r>
              <a:rPr lang="en-US" sz="3200" dirty="0" smtClean="0"/>
              <a:t>Use this as a springboard for higher order thinking!!</a:t>
            </a:r>
          </a:p>
          <a:p>
            <a:endParaRPr lang="en-US" sz="3200" dirty="0" smtClean="0"/>
          </a:p>
          <a:p>
            <a:endParaRPr lang="en-US" sz="3200" dirty="0" smtClean="0"/>
          </a:p>
          <a:p>
            <a:endParaRPr lang="en-US" sz="3200" dirty="0" smtClean="0"/>
          </a:p>
        </p:txBody>
      </p:sp>
    </p:spTree>
    <p:extLst>
      <p:ext uri="{BB962C8B-B14F-4D97-AF65-F5344CB8AC3E}">
        <p14:creationId xmlns:p14="http://schemas.microsoft.com/office/powerpoint/2010/main" val="53441230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Effect transition="in" filter="fade">
                                      <p:cBhvr>
                                        <p:cTn id="7" dur="1000"/>
                                        <p:tgtEl>
                                          <p:spTgt spid="4">
                                            <p:txEl>
                                              <p:pRg st="0" end="0"/>
                                            </p:txEl>
                                          </p:spTgt>
                                        </p:tgtEl>
                                      </p:cBhvr>
                                    </p:animEffect>
                                    <p:anim calcmode="lin" valueType="num">
                                      <p:cBhvr>
                                        <p:cTn id="8" dur="1000" fill="hold"/>
                                        <p:tgtEl>
                                          <p:spTgt spid="4">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4">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4">
                                            <p:txEl>
                                              <p:pRg st="2" end="2"/>
                                            </p:txEl>
                                          </p:spTgt>
                                        </p:tgtEl>
                                        <p:attrNameLst>
                                          <p:attrName>style.visibility</p:attrName>
                                        </p:attrNameLst>
                                      </p:cBhvr>
                                      <p:to>
                                        <p:strVal val="visible"/>
                                      </p:to>
                                    </p:set>
                                    <p:animEffect transition="in" filter="fade">
                                      <p:cBhvr>
                                        <p:cTn id="12" dur="1000"/>
                                        <p:tgtEl>
                                          <p:spTgt spid="4">
                                            <p:txEl>
                                              <p:pRg st="2" end="2"/>
                                            </p:txEl>
                                          </p:spTgt>
                                        </p:tgtEl>
                                      </p:cBhvr>
                                    </p:animEffect>
                                    <p:anim calcmode="lin" valueType="num">
                                      <p:cBhvr>
                                        <p:cTn id="13" dur="1000" fill="hold"/>
                                        <p:tgtEl>
                                          <p:spTgt spid="4">
                                            <p:txEl>
                                              <p:pRg st="2" end="2"/>
                                            </p:txEl>
                                          </p:spTgt>
                                        </p:tgtEl>
                                        <p:attrNameLst>
                                          <p:attrName>ppt_x</p:attrName>
                                        </p:attrNameLst>
                                      </p:cBhvr>
                                      <p:tavLst>
                                        <p:tav tm="0">
                                          <p:val>
                                            <p:strVal val="#ppt_x"/>
                                          </p:val>
                                        </p:tav>
                                        <p:tav tm="100000">
                                          <p:val>
                                            <p:strVal val="#ppt_x"/>
                                          </p:val>
                                        </p:tav>
                                      </p:tavLst>
                                    </p:anim>
                                    <p:anim calcmode="lin" valueType="num">
                                      <p:cBhvr>
                                        <p:cTn id="14" dur="1000" fill="hold"/>
                                        <p:tgtEl>
                                          <p:spTgt spid="4">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42" presetClass="entr" presetSubtype="0" fill="hold" nodeType="clickEffect">
                                  <p:stCondLst>
                                    <p:cond delay="0"/>
                                  </p:stCondLst>
                                  <p:childTnLst>
                                    <p:set>
                                      <p:cBhvr>
                                        <p:cTn id="18" dur="1" fill="hold">
                                          <p:stCondLst>
                                            <p:cond delay="0"/>
                                          </p:stCondLst>
                                        </p:cTn>
                                        <p:tgtEl>
                                          <p:spTgt spid="4">
                                            <p:txEl>
                                              <p:pRg st="4" end="4"/>
                                            </p:txEl>
                                          </p:spTgt>
                                        </p:tgtEl>
                                        <p:attrNameLst>
                                          <p:attrName>style.visibility</p:attrName>
                                        </p:attrNameLst>
                                      </p:cBhvr>
                                      <p:to>
                                        <p:strVal val="visible"/>
                                      </p:to>
                                    </p:set>
                                    <p:animEffect transition="in" filter="fade">
                                      <p:cBhvr>
                                        <p:cTn id="19" dur="1000"/>
                                        <p:tgtEl>
                                          <p:spTgt spid="4">
                                            <p:txEl>
                                              <p:pRg st="4" end="4"/>
                                            </p:txEl>
                                          </p:spTgt>
                                        </p:tgtEl>
                                      </p:cBhvr>
                                    </p:animEffect>
                                    <p:anim calcmode="lin" valueType="num">
                                      <p:cBhvr>
                                        <p:cTn id="20" dur="1000" fill="hold"/>
                                        <p:tgtEl>
                                          <p:spTgt spid="4">
                                            <p:txEl>
                                              <p:pRg st="4" end="4"/>
                                            </p:txEl>
                                          </p:spTgt>
                                        </p:tgtEl>
                                        <p:attrNameLst>
                                          <p:attrName>ppt_x</p:attrName>
                                        </p:attrNameLst>
                                      </p:cBhvr>
                                      <p:tavLst>
                                        <p:tav tm="0">
                                          <p:val>
                                            <p:strVal val="#ppt_x"/>
                                          </p:val>
                                        </p:tav>
                                        <p:tav tm="100000">
                                          <p:val>
                                            <p:strVal val="#ppt_x"/>
                                          </p:val>
                                        </p:tav>
                                      </p:tavLst>
                                    </p:anim>
                                    <p:anim calcmode="lin" valueType="num">
                                      <p:cBhvr>
                                        <p:cTn id="21" dur="1000" fill="hold"/>
                                        <p:tgtEl>
                                          <p:spTgt spid="4">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09600" y="457199"/>
            <a:ext cx="7924800" cy="5509200"/>
          </a:xfrm>
          <a:prstGeom prst="rect">
            <a:avLst/>
          </a:prstGeom>
          <a:noFill/>
        </p:spPr>
        <p:txBody>
          <a:bodyPr wrap="square" rtlCol="0">
            <a:spAutoFit/>
          </a:bodyPr>
          <a:lstStyle/>
          <a:p>
            <a:pPr algn="ctr"/>
            <a:r>
              <a:rPr lang="en-US" sz="3200" b="1" dirty="0" smtClean="0"/>
              <a:t>Blog Post:</a:t>
            </a:r>
          </a:p>
          <a:p>
            <a:pPr algn="ctr"/>
            <a:r>
              <a:rPr lang="en-US" sz="3200" dirty="0" smtClean="0"/>
              <a:t>What attributes did the writer use to convey an image of Chevron as compassionate and caring?</a:t>
            </a:r>
          </a:p>
          <a:p>
            <a:pPr algn="ctr"/>
            <a:endParaRPr lang="en-US" sz="3200" dirty="0"/>
          </a:p>
          <a:p>
            <a:pPr algn="ctr"/>
            <a:r>
              <a:rPr lang="en-US" sz="3200" dirty="0" smtClean="0"/>
              <a:t>Explain </a:t>
            </a:r>
            <a:r>
              <a:rPr lang="en-US" sz="3200" dirty="0"/>
              <a:t>how </a:t>
            </a:r>
            <a:r>
              <a:rPr lang="en-US" sz="3200" dirty="0" smtClean="0"/>
              <a:t>these attributes support </a:t>
            </a:r>
            <a:r>
              <a:rPr lang="en-US" sz="3200" dirty="0"/>
              <a:t>the </a:t>
            </a:r>
            <a:r>
              <a:rPr lang="en-US" sz="3200" dirty="0" smtClean="0"/>
              <a:t>writers purpose.</a:t>
            </a:r>
          </a:p>
          <a:p>
            <a:pPr algn="ctr"/>
            <a:endParaRPr lang="en-US" sz="3200" dirty="0"/>
          </a:p>
          <a:p>
            <a:pPr algn="ctr"/>
            <a:r>
              <a:rPr lang="en-US" sz="3200" dirty="0" smtClean="0"/>
              <a:t>Respond to 2 of your classmates posts.  Do you agree or disagree?  Why or why not</a:t>
            </a:r>
            <a:r>
              <a:rPr lang="en-US" sz="3200" dirty="0" smtClean="0"/>
              <a:t>?</a:t>
            </a:r>
            <a:endParaRPr lang="en-US" sz="3200" dirty="0" smtClean="0"/>
          </a:p>
        </p:txBody>
      </p:sp>
    </p:spTree>
    <p:extLst>
      <p:ext uri="{BB962C8B-B14F-4D97-AF65-F5344CB8AC3E}">
        <p14:creationId xmlns:p14="http://schemas.microsoft.com/office/powerpoint/2010/main" val="17413207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853440" y="2006411"/>
            <a:ext cx="7391400" cy="2062103"/>
          </a:xfrm>
          <a:prstGeom prst="rect">
            <a:avLst/>
          </a:prstGeom>
          <a:noFill/>
        </p:spPr>
        <p:txBody>
          <a:bodyPr wrap="square" rtlCol="0">
            <a:spAutoFit/>
          </a:bodyPr>
          <a:lstStyle/>
          <a:p>
            <a:pPr algn="ctr"/>
            <a:r>
              <a:rPr lang="en-US" sz="3200" dirty="0" smtClean="0">
                <a:solidFill>
                  <a:srgbClr val="FF0000"/>
                </a:solidFill>
              </a:rPr>
              <a:t>Examples:</a:t>
            </a:r>
          </a:p>
          <a:p>
            <a:pPr algn="ctr"/>
            <a:r>
              <a:rPr lang="en-US" sz="3200" dirty="0"/>
              <a:t>Almost every assertion is an example of a broader idea. Implied meanings are in boldface. </a:t>
            </a:r>
          </a:p>
        </p:txBody>
      </p:sp>
    </p:spTree>
    <p:extLst>
      <p:ext uri="{BB962C8B-B14F-4D97-AF65-F5344CB8AC3E}">
        <p14:creationId xmlns:p14="http://schemas.microsoft.com/office/powerpoint/2010/main" val="188543739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85800" y="457199"/>
            <a:ext cx="7772400" cy="6001643"/>
          </a:xfrm>
          <a:prstGeom prst="rect">
            <a:avLst/>
          </a:prstGeom>
          <a:noFill/>
        </p:spPr>
        <p:txBody>
          <a:bodyPr wrap="square" rtlCol="0">
            <a:spAutoFit/>
          </a:bodyPr>
          <a:lstStyle/>
          <a:p>
            <a:r>
              <a:rPr lang="en-US" sz="2400" b="1" dirty="0" smtClean="0"/>
              <a:t>Example:</a:t>
            </a:r>
            <a:r>
              <a:rPr lang="en-US" sz="2400" dirty="0" smtClean="0"/>
              <a:t>  we projected killer whale calls underwater to coax creatures away while we worked.</a:t>
            </a:r>
            <a:br>
              <a:rPr lang="en-US" sz="2400" dirty="0" smtClean="0"/>
            </a:br>
            <a:r>
              <a:rPr lang="en-US" sz="2400" b="1" dirty="0" smtClean="0"/>
              <a:t>we cared about the well-being of those creatures, not only about our oil platform</a:t>
            </a:r>
            <a:r>
              <a:rPr lang="en-US" sz="2400" dirty="0" smtClean="0"/>
              <a:t/>
            </a:r>
            <a:br>
              <a:rPr lang="en-US" sz="2400" dirty="0" smtClean="0"/>
            </a:br>
            <a:endParaRPr lang="en-US" sz="2400" dirty="0" smtClean="0"/>
          </a:p>
          <a:p>
            <a:r>
              <a:rPr lang="en-US" sz="2400" b="1" dirty="0" smtClean="0"/>
              <a:t>Example:  </a:t>
            </a:r>
            <a:r>
              <a:rPr lang="en-US" sz="2400" dirty="0" smtClean="0"/>
              <a:t>A sonogram of the sound is pictured at left. It was just one part of an effort that went beyond regulatory requirements</a:t>
            </a:r>
            <a:br>
              <a:rPr lang="en-US" sz="2400" dirty="0" smtClean="0"/>
            </a:br>
            <a:r>
              <a:rPr lang="en-US" sz="2400" b="1" dirty="0" smtClean="0"/>
              <a:t>we didn't have to do it--we cared enough to</a:t>
            </a:r>
            <a:r>
              <a:rPr lang="en-US" sz="2400" dirty="0" smtClean="0"/>
              <a:t/>
            </a:r>
            <a:br>
              <a:rPr lang="en-US" sz="2400" dirty="0" smtClean="0"/>
            </a:br>
            <a:endParaRPr lang="en-US" sz="2400" dirty="0" smtClean="0"/>
          </a:p>
          <a:p>
            <a:r>
              <a:rPr lang="en-US" sz="2400" b="1" dirty="0" smtClean="0"/>
              <a:t>Example:  </a:t>
            </a:r>
            <a:r>
              <a:rPr lang="en-US" sz="2400" dirty="0" smtClean="0"/>
              <a:t>We began by hiring an independent marine mammal consultant</a:t>
            </a:r>
            <a:br>
              <a:rPr lang="en-US" sz="2400" dirty="0" smtClean="0"/>
            </a:br>
            <a:r>
              <a:rPr lang="en-US" sz="2400" b="1" dirty="0" smtClean="0"/>
              <a:t>we wanted to be objective to make sure we did the right thing from the animals' standpoint</a:t>
            </a:r>
            <a:endParaRPr lang="en-US" sz="2400" dirty="0"/>
          </a:p>
        </p:txBody>
      </p:sp>
    </p:spTree>
    <p:extLst>
      <p:ext uri="{BB962C8B-B14F-4D97-AF65-F5344CB8AC3E}">
        <p14:creationId xmlns:p14="http://schemas.microsoft.com/office/powerpoint/2010/main" val="154982366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20040" y="380999"/>
            <a:ext cx="8229600" cy="6186309"/>
          </a:xfrm>
          <a:prstGeom prst="rect">
            <a:avLst/>
          </a:prstGeom>
          <a:noFill/>
        </p:spPr>
        <p:txBody>
          <a:bodyPr wrap="square" rtlCol="0">
            <a:spAutoFit/>
          </a:bodyPr>
          <a:lstStyle/>
          <a:p>
            <a:r>
              <a:rPr lang="en-US" sz="2200" b="1" dirty="0" smtClean="0"/>
              <a:t>Example:  </a:t>
            </a:r>
            <a:r>
              <a:rPr lang="en-US" sz="2200" dirty="0" smtClean="0"/>
              <a:t>we </a:t>
            </a:r>
            <a:r>
              <a:rPr lang="en-US" sz="2200" dirty="0"/>
              <a:t>scheduled dismantlement during summer and completed it in the fall by working 24 hours a day.</a:t>
            </a:r>
            <a:br>
              <a:rPr lang="en-US" sz="2200" dirty="0"/>
            </a:br>
            <a:r>
              <a:rPr lang="en-US" sz="2200" b="1" dirty="0"/>
              <a:t>we worked extraordinarily hard and were extraordinarily careful</a:t>
            </a:r>
            <a:r>
              <a:rPr lang="en-US" sz="2200" b="1" dirty="0" smtClean="0"/>
              <a:t>.</a:t>
            </a:r>
          </a:p>
          <a:p>
            <a:r>
              <a:rPr lang="en-US" sz="2200" dirty="0"/>
              <a:t/>
            </a:r>
            <a:br>
              <a:rPr lang="en-US" sz="2200" dirty="0"/>
            </a:br>
            <a:r>
              <a:rPr lang="en-US" sz="2200" b="1" dirty="0" smtClean="0"/>
              <a:t>Example:  </a:t>
            </a:r>
            <a:r>
              <a:rPr lang="en-US" sz="2200" dirty="0" smtClean="0"/>
              <a:t>A </a:t>
            </a:r>
            <a:r>
              <a:rPr lang="en-US" sz="2200" dirty="0"/>
              <a:t>legally required 1000-yard safety zone was voluntarily extended to four miles around each platform.</a:t>
            </a:r>
            <a:br>
              <a:rPr lang="en-US" sz="2200" dirty="0"/>
            </a:br>
            <a:r>
              <a:rPr lang="en-US" sz="2200" b="1" dirty="0"/>
              <a:t>again, we took extra precautions and did more than we had to</a:t>
            </a:r>
            <a:r>
              <a:rPr lang="en-US" sz="2200" dirty="0"/>
              <a:t/>
            </a:r>
            <a:br>
              <a:rPr lang="en-US" sz="2200" dirty="0"/>
            </a:br>
            <a:endParaRPr lang="en-US" sz="2200" dirty="0" smtClean="0"/>
          </a:p>
          <a:p>
            <a:r>
              <a:rPr lang="en-US" sz="2200" b="1" dirty="0" smtClean="0"/>
              <a:t>Example:  </a:t>
            </a:r>
            <a:r>
              <a:rPr lang="en-US" sz="2200" dirty="0" smtClean="0"/>
              <a:t>A </a:t>
            </a:r>
            <a:r>
              <a:rPr lang="en-US" sz="2200" dirty="0"/>
              <a:t>large research vessel, smaller boats, aircraft and an underwater remote-operated camera were all used for observation.</a:t>
            </a:r>
            <a:br>
              <a:rPr lang="en-US" sz="2200" dirty="0"/>
            </a:br>
            <a:r>
              <a:rPr lang="en-US" sz="2200" b="1" dirty="0"/>
              <a:t>again, more care and expenditure to assure safety</a:t>
            </a:r>
            <a:r>
              <a:rPr lang="en-US" sz="2200" dirty="0"/>
              <a:t/>
            </a:r>
            <a:br>
              <a:rPr lang="en-US" sz="2200" dirty="0"/>
            </a:br>
            <a:endParaRPr lang="en-US" sz="2200" dirty="0" smtClean="0"/>
          </a:p>
          <a:p>
            <a:r>
              <a:rPr lang="en-US" sz="2200" b="1" dirty="0" smtClean="0"/>
              <a:t>Example:  </a:t>
            </a:r>
            <a:r>
              <a:rPr lang="en-US" sz="2200" dirty="0" smtClean="0"/>
              <a:t>Divers</a:t>
            </a:r>
            <a:r>
              <a:rPr lang="en-US" sz="2200" dirty="0"/>
              <a:t>, acoustic specialists and scientists watched and listened</a:t>
            </a:r>
            <a:br>
              <a:rPr lang="en-US" sz="2200" dirty="0"/>
            </a:br>
            <a:endParaRPr lang="en-US" sz="2200" dirty="0"/>
          </a:p>
        </p:txBody>
      </p:sp>
    </p:spTree>
    <p:extLst>
      <p:ext uri="{BB962C8B-B14F-4D97-AF65-F5344CB8AC3E}">
        <p14:creationId xmlns:p14="http://schemas.microsoft.com/office/powerpoint/2010/main" val="48110406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09600" y="457200"/>
            <a:ext cx="7772400" cy="5724644"/>
          </a:xfrm>
          <a:prstGeom prst="rect">
            <a:avLst/>
          </a:prstGeom>
          <a:noFill/>
        </p:spPr>
        <p:txBody>
          <a:bodyPr wrap="square" rtlCol="0">
            <a:spAutoFit/>
          </a:bodyPr>
          <a:lstStyle/>
          <a:p>
            <a:r>
              <a:rPr lang="en-US" sz="2800" dirty="0" smtClean="0"/>
              <a:t>   </a:t>
            </a:r>
            <a:endParaRPr lang="en-US" sz="2800" dirty="0" smtClean="0"/>
          </a:p>
          <a:p>
            <a:r>
              <a:rPr lang="en-US" sz="2800" dirty="0" smtClean="0"/>
              <a:t>In addition, we see </a:t>
            </a:r>
            <a:r>
              <a:rPr lang="en-US" sz="2800" dirty="0"/>
              <a:t>a number of </a:t>
            </a:r>
            <a:r>
              <a:rPr lang="en-US" sz="2800" dirty="0">
                <a:solidFill>
                  <a:srgbClr val="FF0000"/>
                </a:solidFill>
              </a:rPr>
              <a:t>patterns</a:t>
            </a:r>
            <a:r>
              <a:rPr lang="en-US" sz="2800" dirty="0"/>
              <a:t> of content running throughout the text: </a:t>
            </a:r>
            <a:endParaRPr lang="en-US" sz="2800" dirty="0" smtClean="0"/>
          </a:p>
          <a:p>
            <a:endParaRPr lang="en-US" sz="2800" dirty="0"/>
          </a:p>
          <a:p>
            <a:pPr marL="285750" lvl="0" indent="-285750">
              <a:buFont typeface="Wingdings" pitchFamily="2" charset="2"/>
              <a:buChar char="§"/>
            </a:pPr>
            <a:r>
              <a:rPr lang="en-US" sz="2800" dirty="0">
                <a:solidFill>
                  <a:schemeClr val="accent1">
                    <a:lumMod val="50000"/>
                  </a:schemeClr>
                </a:solidFill>
              </a:rPr>
              <a:t>actions</a:t>
            </a:r>
            <a:r>
              <a:rPr lang="en-US" sz="2800" dirty="0"/>
              <a:t> taken for the benefit of the animals </a:t>
            </a:r>
            <a:endParaRPr lang="en-US" sz="2800" dirty="0" smtClean="0"/>
          </a:p>
          <a:p>
            <a:pPr lvl="0"/>
            <a:endParaRPr lang="en-US" sz="2800" dirty="0"/>
          </a:p>
          <a:p>
            <a:pPr marL="285750" lvl="0" indent="-285750">
              <a:buFont typeface="Wingdings" pitchFamily="2" charset="2"/>
              <a:buChar char="§"/>
            </a:pPr>
            <a:r>
              <a:rPr lang="en-US" sz="2800" dirty="0">
                <a:solidFill>
                  <a:schemeClr val="accent1">
                    <a:lumMod val="50000"/>
                  </a:schemeClr>
                </a:solidFill>
              </a:rPr>
              <a:t>actions </a:t>
            </a:r>
            <a:r>
              <a:rPr lang="en-US" sz="2800" dirty="0"/>
              <a:t>taken beyond regulatory requirements </a:t>
            </a:r>
            <a:endParaRPr lang="en-US" sz="2800" dirty="0" smtClean="0"/>
          </a:p>
          <a:p>
            <a:pPr lvl="0"/>
            <a:endParaRPr lang="en-US" sz="2800" dirty="0"/>
          </a:p>
          <a:p>
            <a:pPr marL="285750" lvl="0" indent="-285750">
              <a:buFont typeface="Wingdings" pitchFamily="2" charset="2"/>
              <a:buChar char="§"/>
            </a:pPr>
            <a:r>
              <a:rPr lang="en-US" sz="2800" dirty="0">
                <a:solidFill>
                  <a:schemeClr val="accent1">
                    <a:lumMod val="50000"/>
                  </a:schemeClr>
                </a:solidFill>
              </a:rPr>
              <a:t>actions</a:t>
            </a:r>
            <a:r>
              <a:rPr lang="en-US" sz="2800" dirty="0"/>
              <a:t> that go beyond the simple, the easy, or the obvious</a:t>
            </a:r>
          </a:p>
          <a:p>
            <a:endParaRPr lang="en-US" sz="3000" dirty="0"/>
          </a:p>
        </p:txBody>
      </p:sp>
    </p:spTree>
    <p:extLst>
      <p:ext uri="{BB962C8B-B14F-4D97-AF65-F5344CB8AC3E}">
        <p14:creationId xmlns:p14="http://schemas.microsoft.com/office/powerpoint/2010/main" val="3918178162"/>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spect">
  <a:themeElements>
    <a:clrScheme name="Aspect">
      <a:dk1>
        <a:sysClr val="windowText" lastClr="000000"/>
      </a:dk1>
      <a:lt1>
        <a:sysClr val="window" lastClr="FFFFFF"/>
      </a:lt1>
      <a:dk2>
        <a:srgbClr val="323232"/>
      </a:dk2>
      <a:lt2>
        <a:srgbClr val="E3DED1"/>
      </a:lt2>
      <a:accent1>
        <a:srgbClr val="F07F09"/>
      </a:accent1>
      <a:accent2>
        <a:srgbClr val="9F2936"/>
      </a:accent2>
      <a:accent3>
        <a:srgbClr val="1B587C"/>
      </a:accent3>
      <a:accent4>
        <a:srgbClr val="4E8542"/>
      </a:accent4>
      <a:accent5>
        <a:srgbClr val="604878"/>
      </a:accent5>
      <a:accent6>
        <a:srgbClr val="C19859"/>
      </a:accent6>
      <a:hlink>
        <a:srgbClr val="6B9F25"/>
      </a:hlink>
      <a:folHlink>
        <a:srgbClr val="B26B02"/>
      </a:folHlink>
    </a:clrScheme>
    <a:fontScheme name="Aspect">
      <a:maj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spect">
      <a:fillStyleLst>
        <a:solidFill>
          <a:schemeClr val="phClr"/>
        </a:solidFill>
        <a:gradFill rotWithShape="1">
          <a:gsLst>
            <a:gs pos="0">
              <a:schemeClr val="phClr">
                <a:tint val="65000"/>
                <a:satMod val="270000"/>
              </a:schemeClr>
            </a:gs>
            <a:gs pos="25000">
              <a:schemeClr val="phClr">
                <a:tint val="60000"/>
                <a:satMod val="300000"/>
              </a:schemeClr>
            </a:gs>
            <a:gs pos="100000">
              <a:schemeClr val="phClr">
                <a:tint val="29000"/>
                <a:satMod val="400000"/>
              </a:schemeClr>
            </a:gs>
          </a:gsLst>
          <a:lin ang="16200000" scaled="1"/>
        </a:gradFill>
        <a:gradFill rotWithShape="1">
          <a:gsLst>
            <a:gs pos="0">
              <a:schemeClr val="phClr">
                <a:shade val="45000"/>
                <a:satMod val="155000"/>
              </a:schemeClr>
            </a:gs>
            <a:gs pos="60000">
              <a:schemeClr val="phClr">
                <a:shade val="95000"/>
                <a:satMod val="150000"/>
              </a:schemeClr>
            </a:gs>
            <a:gs pos="100000">
              <a:schemeClr val="phClr">
                <a:tint val="87000"/>
                <a:satMod val="250000"/>
              </a:schemeClr>
            </a:gs>
          </a:gsLst>
          <a:lin ang="16200000" scaled="0"/>
        </a:gradFill>
      </a:fillStyleLst>
      <a:lnStyleLst>
        <a:ln w="9525" cap="flat" cmpd="sng" algn="ctr">
          <a:solidFill>
            <a:schemeClr val="phClr">
              <a:satMod val="150000"/>
            </a:schemeClr>
          </a:solidFill>
          <a:prstDash val="solid"/>
        </a:ln>
        <a:ln w="42500" cap="flat" cmpd="sng" algn="ctr">
          <a:solidFill>
            <a:schemeClr val="phClr"/>
          </a:solidFill>
          <a:prstDash val="solid"/>
        </a:ln>
        <a:ln w="38100" cap="flat" cmpd="sng" algn="ctr">
          <a:solidFill>
            <a:schemeClr val="phClr"/>
          </a:solidFill>
          <a:prstDash val="solid"/>
        </a:ln>
      </a:lnStyleLst>
      <a:effectStyleLst>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scene3d>
            <a:camera prst="orthographicFront" fov="0">
              <a:rot lat="0" lon="0" rev="0"/>
            </a:camera>
            <a:lightRig rig="contrasting" dir="t">
              <a:rot lat="0" lon="0" rev="12000000"/>
            </a:lightRig>
          </a:scene3d>
          <a:sp3d prstMaterial="powder">
            <a:bevelT h="50800"/>
          </a:sp3d>
        </a:effectStyle>
      </a:effectStyleLst>
      <a:bgFillStyleLst>
        <a:solidFill>
          <a:schemeClr val="phClr"/>
        </a:solidFill>
        <a:gradFill rotWithShape="1">
          <a:gsLst>
            <a:gs pos="0">
              <a:schemeClr val="phClr">
                <a:shade val="35000"/>
                <a:satMod val="150000"/>
              </a:schemeClr>
            </a:gs>
            <a:gs pos="45000">
              <a:schemeClr val="phClr">
                <a:shade val="68000"/>
                <a:satMod val="155000"/>
              </a:schemeClr>
            </a:gs>
            <a:gs pos="100000">
              <a:schemeClr val="phClr">
                <a:tint val="70000"/>
                <a:satMod val="175000"/>
              </a:schemeClr>
            </a:gs>
          </a:gsLst>
          <a:lin ang="16200000" scaled="0"/>
        </a:gradFill>
        <a:blipFill>
          <a:blip xmlns:r="http://schemas.openxmlformats.org/officeDocument/2006/relationships" r:embed="rId1">
            <a:duotone>
              <a:schemeClr val="phClr">
                <a:shade val="800"/>
                <a:satMod val="150000"/>
              </a:schemeClr>
              <a:schemeClr val="phClr">
                <a:tint val="80000"/>
                <a:satMod val="150000"/>
              </a:schemeClr>
            </a:duotone>
          </a:blip>
          <a:tile tx="0" ty="0" sx="75000" sy="7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Aspect</Template>
  <TotalTime>116</TotalTime>
  <Words>531</Words>
  <Application>Microsoft Office PowerPoint</Application>
  <PresentationFormat>On-screen Show (4:3)</PresentationFormat>
  <Paragraphs>46</Paragraphs>
  <Slides>11</Slides>
  <Notes>0</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Aspect</vt:lpstr>
      <vt:lpstr>Analyzing Author Based Meaning of Text using Discussion Threads (Blogs)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School District of Superior</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Peterson, Judy</dc:creator>
  <cp:lastModifiedBy>Peterson, Judy</cp:lastModifiedBy>
  <cp:revision>13</cp:revision>
  <dcterms:created xsi:type="dcterms:W3CDTF">2012-04-02T18:10:29Z</dcterms:created>
  <dcterms:modified xsi:type="dcterms:W3CDTF">2012-04-17T14:26:26Z</dcterms:modified>
</cp:coreProperties>
</file>

<file path=docProps/thumbnail.jpeg>
</file>